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72" r:id="rId11"/>
    <p:sldId id="270" r:id="rId12"/>
    <p:sldId id="271" r:id="rId13"/>
    <p:sldId id="276" r:id="rId14"/>
    <p:sldId id="277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0C788E"/>
    <a:srgbClr val="422C16"/>
    <a:srgbClr val="000099"/>
    <a:srgbClr val="1C1C1C"/>
    <a:srgbClr val="3366FF"/>
    <a:srgbClr val="00005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509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6DFD7-548B-4DD8-9612-0F17CC24DCA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9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FFE2F-3A96-4F00-BAD4-2C96A7AF4A8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3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8880-AC7E-4AC7-9DA8-92C544CAD42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9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8F267-2B1F-4784-9F1F-98B42BF1C79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8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C0B9C-9AE8-4F05-9127-DB212B508B6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2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B234F-8212-413C-8E23-853D6A1DDBF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7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6F7D7-6027-4E0D-964E-4C37F7A2D27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3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B7A9-AB82-41CA-BD87-AF987AEEC9A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7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E8B45-1A89-4078-ADAD-44F9835ECAC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364DB-B21F-4035-8FEB-B8624942C9F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A449-587C-4653-8CA8-8ED945568F7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45F8CA-5BD0-4BF0-BA47-07563A29456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51520" y="4684688"/>
            <a:ext cx="8641655" cy="544512"/>
          </a:xfrm>
          <a:noFill/>
          <a:ln/>
        </p:spPr>
        <p:txBody>
          <a:bodyPr/>
          <a:lstStyle/>
          <a:p>
            <a:pPr algn="l"/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Processor implementation on Altera DE2 Development and Education Board</a:t>
            </a:r>
            <a:endParaRPr lang="es-E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419872" y="5877272"/>
            <a:ext cx="561679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V. Mitić, M. Petković, D. Todorović 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Volker Zerbe </a:t>
            </a:r>
            <a:r>
              <a:rPr lang="sr-Latn-RS" baseline="30000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19"/>
          <p:cNvSpPr>
            <a:spLocks noChangeArrowheads="1"/>
          </p:cNvSpPr>
          <p:nvPr/>
        </p:nvSpPr>
        <p:spPr bwMode="auto">
          <a:xfrm>
            <a:off x="-13856" y="6597352"/>
            <a:ext cx="9157855" cy="260648"/>
          </a:xfrm>
          <a:prstGeom prst="rect">
            <a:avLst/>
          </a:prstGeom>
          <a:solidFill>
            <a:schemeClr val="accent6">
              <a:lumMod val="50000"/>
              <a:alpha val="67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sr-Latn-R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Nis, Faculty of Electronic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sr-Latn-R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2 - 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Applied Sciences, Erfurt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5"/>
            <a:ext cx="5652120" cy="47726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8" y="9128"/>
            <a:ext cx="5148072" cy="337842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2898068" y="931421"/>
            <a:ext cx="953852" cy="625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79512" y="908720"/>
            <a:ext cx="2638864" cy="584775"/>
          </a:xfrm>
          <a:prstGeom prst="rect">
            <a:avLst/>
          </a:prstGeom>
          <a:noFill/>
          <a:ln>
            <a:solidFill>
              <a:srgbClr val="0C788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32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HALFADDER</a:t>
            </a:r>
            <a:endParaRPr lang="sr-Latn-RS" sz="32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8207" y="4521912"/>
            <a:ext cx="2622834" cy="584775"/>
          </a:xfrm>
          <a:prstGeom prst="rect">
            <a:avLst/>
          </a:prstGeom>
          <a:noFill/>
          <a:ln>
            <a:solidFill>
              <a:srgbClr val="0C788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Latn-RS" sz="3200" dirty="0" smtClean="0">
                <a:solidFill>
                  <a:srgbClr val="025198"/>
                </a:solidFill>
                <a:latin typeface="Times New Roman" pitchFamily="18" charset="0"/>
                <a:cs typeface="Times New Roman" pitchFamily="18" charset="0"/>
              </a:rPr>
              <a:t>FULLADDER</a:t>
            </a:r>
            <a:endParaRPr lang="sr-Latn-RS" sz="3200" dirty="0">
              <a:solidFill>
                <a:srgbClr val="0251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5364088" y="4501448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595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Multiplexer symbols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90667"/>
              </p:ext>
            </p:extLst>
          </p:nvPr>
        </p:nvGraphicFramePr>
        <p:xfrm>
          <a:off x="467544" y="1713344"/>
          <a:ext cx="8208911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5"/>
                <a:gridCol w="1800200"/>
                <a:gridCol w="1728192"/>
                <a:gridCol w="2376264"/>
              </a:tblGrid>
              <a:tr h="482424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Symbol name 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input pins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output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pins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s</a:t>
                      </a:r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elector pins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952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Multiplexernot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952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Multiplexer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952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Multiplexer2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952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Multiplexerrez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2" y="76137"/>
            <a:ext cx="8229600" cy="1143000"/>
          </a:xfrm>
        </p:spPr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Multiplexernot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264"/>
            <a:ext cx="9144000" cy="3443132"/>
          </a:xfrm>
        </p:spPr>
      </p:pic>
      <p:sp>
        <p:nvSpPr>
          <p:cNvPr id="6" name="TextBox 5"/>
          <p:cNvSpPr txBox="1"/>
          <p:nvPr/>
        </p:nvSpPr>
        <p:spPr>
          <a:xfrm>
            <a:off x="415132" y="112474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/>
              <a:t>There are two 8-bit numbers on the input and two selector pins (SEL0-SEL1)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/>
              <a:t>There is one 8-bit number on the output.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/>
              <a:t>The output number is eaqual to one of the input numbers depending of the selector pins.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527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HEXdec symbol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9301"/>
            <a:ext cx="8229600" cy="452596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symbol performs conversion of a binary number, which is at the input, into a decimal number which is displayed on the 7- segment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displays.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There are 9 input and 49 output pins.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The conversion from binary to decimal numeral system is implemented using converter symbol.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Representation of a number onto 7-segment display is done with symbols HEX0-HEX9.</a:t>
            </a:r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Converter symbol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symbol is a graphical representation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converter.vhd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file that is written in VHDL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symbol does not only convert the number, but also it “determines” the distribution of digits in the decimal number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There are 9 input pins and 29 output pins.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commands are executed in a process (named CONVERSION) because they have to be executed sequentially (one by one).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Results in brief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Aquired knowlage about:</a:t>
            </a: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Elements and posibilities of DE2 Development and Education Board</a:t>
            </a: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Basics of VHDL (via converter.vhd)</a:t>
            </a: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Altera Quartus tools for synthesis and simulation</a:t>
            </a: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FPGAs</a:t>
            </a:r>
          </a:p>
          <a:p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DE2 Developement and Education board advantages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FPGA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VHDL advantages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Implementation: from lab demos to ESA projects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776864" cy="1143000"/>
          </a:xfrm>
        </p:spPr>
        <p:txBody>
          <a:bodyPr/>
          <a:lstStyle/>
          <a:p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3717032"/>
            <a:ext cx="3240360" cy="720080"/>
          </a:xfrm>
        </p:spPr>
        <p:txBody>
          <a:bodyPr/>
          <a:lstStyle/>
          <a:p>
            <a:pPr marL="0" indent="0">
              <a:buNone/>
            </a:pPr>
            <a:r>
              <a:rPr lang="sr-Latn-R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Any questions?</a:t>
            </a:r>
            <a:endParaRPr lang="sr-Latn-R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Introducing to:</a:t>
            </a: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Hardware</a:t>
            </a:r>
          </a:p>
          <a:p>
            <a:pPr lvl="2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Altera Developement and Education Boards</a:t>
            </a:r>
          </a:p>
          <a:p>
            <a:pPr lvl="2"/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FPGAs</a:t>
            </a:r>
            <a:endParaRPr lang="sr-Latn-R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Software</a:t>
            </a:r>
          </a:p>
          <a:p>
            <a:pPr lvl="2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Programming tools for FPGAs</a:t>
            </a:r>
          </a:p>
          <a:p>
            <a:pPr lvl="2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VHDL</a:t>
            </a: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7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sr-Latn-R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Altera Quartus II</a:t>
            </a:r>
          </a:p>
          <a:p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DE2 Development and Education Board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sr-Latn-RS" sz="3200" b="1" dirty="0" smtClean="0">
                <a:latin typeface="Times New Roman" pitchFamily="18" charset="0"/>
                <a:cs typeface="Times New Roman" pitchFamily="18" charset="0"/>
              </a:rPr>
              <a:t>DE2 Development and Education Board</a:t>
            </a:r>
            <a:endParaRPr lang="sr-Latn-R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964488" cy="5256584"/>
          </a:xfrm>
        </p:spPr>
      </p:pic>
    </p:spTree>
    <p:extLst>
      <p:ext uri="{BB962C8B-B14F-4D97-AF65-F5344CB8AC3E}">
        <p14:creationId xmlns:p14="http://schemas.microsoft.com/office/powerpoint/2010/main" val="18425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252520" cy="1143000"/>
          </a:xfrm>
        </p:spPr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Elements of the board used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7907"/>
              </p:ext>
            </p:extLst>
          </p:nvPr>
        </p:nvGraphicFramePr>
        <p:xfrm>
          <a:off x="467544" y="1409184"/>
          <a:ext cx="8229600" cy="2595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Elements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Role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Switches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sr-Latn-RS" dirty="0" smtClean="0"/>
                        <a:t>SW10</a:t>
                      </a:r>
                      <a:r>
                        <a:rPr lang="sr-Latn-RS" baseline="0" dirty="0" smtClean="0"/>
                        <a:t> TO SW18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NUMBER A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Switches SW0 TO</a:t>
                      </a:r>
                      <a:r>
                        <a:rPr lang="sr-Latn-RS" baseline="0" dirty="0" smtClean="0"/>
                        <a:t> SW7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NUMBER</a:t>
                      </a:r>
                      <a:r>
                        <a:rPr lang="sr-Latn-RS" baseline="0" dirty="0" smtClean="0"/>
                        <a:t> B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Swithes</a:t>
                      </a:r>
                      <a:r>
                        <a:rPr lang="sr-Latn-RS" baseline="0" dirty="0" smtClean="0"/>
                        <a:t> SW8 and SW9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OPERATION</a:t>
                      </a:r>
                      <a:r>
                        <a:rPr lang="sr-Latn-RS" baseline="0" dirty="0" smtClean="0"/>
                        <a:t> SELECTOR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Pushbuttons</a:t>
                      </a:r>
                      <a:r>
                        <a:rPr lang="sr-Latn-RS" baseline="0" dirty="0" smtClean="0"/>
                        <a:t> KEY0 TO KEY 3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OPERATION</a:t>
                      </a:r>
                      <a:r>
                        <a:rPr lang="sr-Latn-RS" baseline="0" dirty="0" smtClean="0"/>
                        <a:t> SELECTOR, TRIGGER</a:t>
                      </a:r>
                      <a:endParaRPr lang="sr-Latn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LEDs</a:t>
                      </a:r>
                      <a:r>
                        <a:rPr lang="sr-Latn-RS" baseline="0" dirty="0" smtClean="0"/>
                        <a:t> LEDR0 TO REDL8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RESULT (in</a:t>
                      </a:r>
                      <a:r>
                        <a:rPr lang="sr-Latn-RS" baseline="0" dirty="0" smtClean="0"/>
                        <a:t> binary numeral system)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Displays HEX0 TO HEX2</a:t>
                      </a:r>
                      <a:endParaRPr lang="sr-Latn-R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RESULT (in</a:t>
                      </a:r>
                      <a:r>
                        <a:rPr lang="sr-Latn-RS" baseline="0" dirty="0" smtClean="0"/>
                        <a:t> decimal numeral system)</a:t>
                      </a:r>
                      <a:endParaRPr lang="sr-Latn-R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4392616"/>
            <a:ext cx="9144000" cy="2465384"/>
            <a:chOff x="0" y="4392616"/>
            <a:chExt cx="9144000" cy="24653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92616"/>
              <a:ext cx="9144000" cy="2465384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2987824" y="4392616"/>
              <a:ext cx="3960440" cy="40453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" name="Left Arrow 5"/>
            <p:cNvSpPr/>
            <p:nvPr/>
          </p:nvSpPr>
          <p:spPr>
            <a:xfrm>
              <a:off x="4283968" y="4886316"/>
              <a:ext cx="2664296" cy="28803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10567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Design, fabrication and code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Processor Block Diagram/Schematic file</a:t>
            </a:r>
            <a:endParaRPr lang="sr-Latn-R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Operations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symbols</a:t>
            </a:r>
            <a:endParaRPr lang="sr-Latn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8bitadder, 8bitsupstract, 8bitand, 8bitor, 8bitnot, 8bitxor, 8bitnand, 8bitnor </a:t>
            </a:r>
            <a:endParaRPr lang="sr-Latn-R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Multiplexer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symbols</a:t>
            </a:r>
            <a:endParaRPr lang="sr-Latn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Multiplexernot, Multiplexer, Multiplexer2, Multiplexerrez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HEXdec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symbol</a:t>
            </a:r>
            <a:endParaRPr lang="sr-Latn-R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Converter symbol</a:t>
            </a:r>
            <a:endParaRPr lang="sr-Latn-R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5993610" y="5445224"/>
            <a:ext cx="2952328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Processor Block</a:t>
            </a:r>
          </a:p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Diagram/Schematic file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12215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numbers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1124744"/>
            <a:ext cx="1695966" cy="85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2408838"/>
            <a:ext cx="1800201" cy="102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Multiplexers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5767" y="1041701"/>
            <a:ext cx="1358521" cy="939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HEXdec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152" y="3991372"/>
            <a:ext cx="1296144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 LEDs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4897" y="3804602"/>
            <a:ext cx="1963897" cy="920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pushbuttons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7682" y="5310197"/>
            <a:ext cx="1963897" cy="108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selector switches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4856" y="2730552"/>
            <a:ext cx="1259632" cy="10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Output Displays</a:t>
            </a:r>
            <a:endParaRPr lang="sr-Latn-R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 flipV="1">
            <a:off x="1691680" y="1552731"/>
            <a:ext cx="288032" cy="1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3"/>
            <a:endCxn id="10" idx="1"/>
          </p:cNvCxnSpPr>
          <p:nvPr/>
        </p:nvCxnSpPr>
        <p:spPr>
          <a:xfrm>
            <a:off x="3675678" y="1552731"/>
            <a:ext cx="320258" cy="13661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flipV="1">
            <a:off x="3121579" y="3433622"/>
            <a:ext cx="1365456" cy="831117"/>
          </a:xfrm>
          <a:prstGeom prst="bentConnector3">
            <a:avLst>
              <a:gd name="adj1" fmla="val 99718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7" idx="3"/>
            <a:endCxn id="10" idx="2"/>
          </p:cNvCxnSpPr>
          <p:nvPr/>
        </p:nvCxnSpPr>
        <p:spPr>
          <a:xfrm flipV="1">
            <a:off x="3121579" y="3429000"/>
            <a:ext cx="1774458" cy="242543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0" idx="3"/>
            <a:endCxn id="11" idx="2"/>
          </p:cNvCxnSpPr>
          <p:nvPr/>
        </p:nvCxnSpPr>
        <p:spPr>
          <a:xfrm flipV="1">
            <a:off x="5796137" y="1980718"/>
            <a:ext cx="688891" cy="93820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" idx="3"/>
            <a:endCxn id="13" idx="0"/>
          </p:cNvCxnSpPr>
          <p:nvPr/>
        </p:nvCxnSpPr>
        <p:spPr>
          <a:xfrm>
            <a:off x="5796137" y="2918919"/>
            <a:ext cx="792087" cy="107245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8" idx="0"/>
          </p:cNvCxnSpPr>
          <p:nvPr/>
        </p:nvCxnSpPr>
        <p:spPr>
          <a:xfrm>
            <a:off x="7164288" y="1511210"/>
            <a:ext cx="1170384" cy="121934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11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Operations symbols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95555"/>
              </p:ext>
            </p:extLst>
          </p:nvPr>
        </p:nvGraphicFramePr>
        <p:xfrm>
          <a:off x="323528" y="1690464"/>
          <a:ext cx="8596889" cy="4114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8232"/>
                <a:gridCol w="3744416"/>
                <a:gridCol w="276424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Symbol name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Role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Number of I/O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pins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8bitadder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Addition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two numbers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8/9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8bitsupstract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Substraction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two numbers</a:t>
                      </a:r>
                      <a:endParaRPr lang="sr-Latn-R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8/9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 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8bitnot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 NOT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8bitxor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 XOR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8bitnand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</a:t>
                      </a:r>
                      <a:r>
                        <a:rPr lang="sr-Latn-R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NAND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8bitnor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Logical NOR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8/8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90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Operations symbols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8bitadder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done with the 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halfadder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fullader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83021"/>
              </p:ext>
            </p:extLst>
          </p:nvPr>
        </p:nvGraphicFramePr>
        <p:xfrm>
          <a:off x="1043608" y="3068960"/>
          <a:ext cx="6744072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48024"/>
                <a:gridCol w="2504504"/>
                <a:gridCol w="1991544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Symbol name</a:t>
                      </a:r>
                      <a:endParaRPr lang="sr-Latn-RS" sz="2400" dirty="0">
                        <a:solidFill>
                          <a:srgbClr val="02519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Input pins</a:t>
                      </a:r>
                      <a:endParaRPr lang="sr-Latn-RS" sz="2400" dirty="0">
                        <a:solidFill>
                          <a:srgbClr val="02519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Output pins</a:t>
                      </a:r>
                      <a:endParaRPr lang="sr-Latn-RS" sz="2400" dirty="0">
                        <a:solidFill>
                          <a:srgbClr val="02519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HALFADDER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A,B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SUM,CARRY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FULLADDER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A,B,CARRY_IN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SUM,CARRY</a:t>
                      </a:r>
                      <a:endParaRPr lang="sr-Latn-R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7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540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Diseño predeterminado</vt:lpstr>
      <vt:lpstr>Processor implementation on Altera DE2 Development and Education Board</vt:lpstr>
      <vt:lpstr>Agenda</vt:lpstr>
      <vt:lpstr>Introduction</vt:lpstr>
      <vt:lpstr>DE2 Development and Education Board</vt:lpstr>
      <vt:lpstr>Elements of the board used</vt:lpstr>
      <vt:lpstr>Design, fabrication and code</vt:lpstr>
      <vt:lpstr>PowerPoint Presentation</vt:lpstr>
      <vt:lpstr>Operations symbols</vt:lpstr>
      <vt:lpstr>Operations symbols</vt:lpstr>
      <vt:lpstr>PowerPoint Presentation</vt:lpstr>
      <vt:lpstr>Multiplexer symbols</vt:lpstr>
      <vt:lpstr>Multiplexernot</vt:lpstr>
      <vt:lpstr>HEXdec symbol</vt:lpstr>
      <vt:lpstr>Converter symbol</vt:lpstr>
      <vt:lpstr>Results in brief</vt:lpstr>
      <vt:lpstr>Conclusion</vt:lpstr>
      <vt:lpstr>Thank you for your attention!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Vladimir Mitic</cp:lastModifiedBy>
  <cp:revision>680</cp:revision>
  <dcterms:created xsi:type="dcterms:W3CDTF">2010-05-23T14:28:12Z</dcterms:created>
  <dcterms:modified xsi:type="dcterms:W3CDTF">2012-11-05T09:13:51Z</dcterms:modified>
</cp:coreProperties>
</file>